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image" Target="../media/image-1-17.png"/><Relationship Id="rId18" Type="http://schemas.openxmlformats.org/officeDocument/2006/relationships/image" Target="../media/image-1-18.png"/><Relationship Id="rId19" Type="http://schemas.openxmlformats.org/officeDocument/2006/relationships/image" Target="../media/image-1-19.png"/><Relationship Id="rId20" Type="http://schemas.openxmlformats.org/officeDocument/2006/relationships/image" Target="../media/image-1-20.png"/><Relationship Id="rId21" Type="http://schemas.openxmlformats.org/officeDocument/2006/relationships/image" Target="../media/image-1-21.png"/><Relationship Id="rId22" Type="http://schemas.openxmlformats.org/officeDocument/2006/relationships/image" Target="../media/image-1-22.png"/><Relationship Id="rId23" Type="http://schemas.openxmlformats.org/officeDocument/2006/relationships/image" Target="../media/image-1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image" Target="../media/image-2-23.png"/><Relationship Id="rId24" Type="http://schemas.openxmlformats.org/officeDocument/2006/relationships/image" Target="../media/image-2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image" Target="../media/image-3-26.png"/><Relationship Id="rId27" Type="http://schemas.openxmlformats.org/officeDocument/2006/relationships/image" Target="../media/image-3-27.png"/><Relationship Id="rId28" Type="http://schemas.openxmlformats.org/officeDocument/2006/relationships/image" Target="../media/image-3-28.png"/><Relationship Id="rId29" Type="http://schemas.openxmlformats.org/officeDocument/2006/relationships/image" Target="../media/image-3-29.png"/><Relationship Id="rId30" Type="http://schemas.openxmlformats.org/officeDocument/2006/relationships/image" Target="../media/image-3-30.png"/><Relationship Id="rId31" Type="http://schemas.openxmlformats.org/officeDocument/2006/relationships/image" Target="../media/image-3-31.png"/><Relationship Id="rId32" Type="http://schemas.openxmlformats.org/officeDocument/2006/relationships/image" Target="../media/image-3-32.png"/><Relationship Id="rId33" Type="http://schemas.openxmlformats.org/officeDocument/2006/relationships/image" Target="../media/image-3-33.png"/><Relationship Id="rId34" Type="http://schemas.openxmlformats.org/officeDocument/2006/relationships/image" Target="../media/image-3-34.png"/><Relationship Id="rId35" Type="http://schemas.openxmlformats.org/officeDocument/2006/relationships/image" Target="../media/image-3-35.png"/><Relationship Id="rId36" Type="http://schemas.openxmlformats.org/officeDocument/2006/relationships/image" Target="../media/image-3-36.png"/><Relationship Id="rId37" Type="http://schemas.openxmlformats.org/officeDocument/2006/relationships/image" Target="../media/image-3-37.png"/><Relationship Id="rId38" Type="http://schemas.openxmlformats.org/officeDocument/2006/relationships/image" Target="../media/image-3-38.png"/><Relationship Id="rId39" Type="http://schemas.openxmlformats.org/officeDocument/2006/relationships/image" Target="../media/image-3-39.png"/><Relationship Id="rId40" Type="http://schemas.openxmlformats.org/officeDocument/2006/relationships/image" Target="../media/image-3-40.png"/><Relationship Id="rId41" Type="http://schemas.openxmlformats.org/officeDocument/2006/relationships/image" Target="../media/image-3-41.png"/><Relationship Id="rId42" Type="http://schemas.openxmlformats.org/officeDocument/2006/relationships/image" Target="../media/image-3-42.png"/><Relationship Id="rId43" Type="http://schemas.openxmlformats.org/officeDocument/2006/relationships/image" Target="../media/image-3-43.png"/><Relationship Id="rId44" Type="http://schemas.openxmlformats.org/officeDocument/2006/relationships/slideLayout" Target="../slideLayouts/slideLayout1.xml"/><Relationship Id="rId4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image" Target="../media/image-4-24.png"/><Relationship Id="rId25" Type="http://schemas.openxmlformats.org/officeDocument/2006/relationships/image" Target="../media/image-4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image" Target="../media/image-8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image" Target="../media/image-9-25.png"/><Relationship Id="rId26" Type="http://schemas.openxmlformats.org/officeDocument/2006/relationships/image" Target="../media/image-9-26.png"/><Relationship Id="rId27" Type="http://schemas.openxmlformats.org/officeDocument/2006/relationships/image" Target="../media/image-9-27.png"/><Relationship Id="rId28" Type="http://schemas.openxmlformats.org/officeDocument/2006/relationships/image" Target="../media/image-9-28.png"/><Relationship Id="rId29" Type="http://schemas.openxmlformats.org/officeDocument/2006/relationships/image" Target="../media/image-9-29.png"/><Relationship Id="rId30" Type="http://schemas.openxmlformats.org/officeDocument/2006/relationships/image" Target="../media/image-9-30.png"/><Relationship Id="rId31" Type="http://schemas.openxmlformats.org/officeDocument/2006/relationships/image" Target="../media/image-9-31.png"/><Relationship Id="rId32" Type="http://schemas.openxmlformats.org/officeDocument/2006/relationships/image" Target="../media/image-9-32.pn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85800"/>
            <a:ext cx="762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714500"/>
            <a:ext cx="114300" cy="114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743200"/>
            <a:ext cx="95250" cy="952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4114800"/>
            <a:ext cx="133350" cy="1333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143500"/>
            <a:ext cx="76200" cy="76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0" y="1028700"/>
            <a:ext cx="95250" cy="952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200" y="2400300"/>
            <a:ext cx="114300" cy="1143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3771900"/>
            <a:ext cx="76200" cy="76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2800" y="4800600"/>
            <a:ext cx="133350" cy="1333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7567" y="823033"/>
            <a:ext cx="6479577" cy="1744737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8785" y="2189597"/>
            <a:ext cx="7895474" cy="70018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7173" y="4251943"/>
            <a:ext cx="5404703" cy="962083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6773" y="687228"/>
            <a:ext cx="6605381" cy="117379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3585" y="3749598"/>
            <a:ext cx="1822671" cy="168879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58500" y="5238750"/>
            <a:ext cx="571500" cy="1143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57661" y="3752850"/>
            <a:ext cx="38100" cy="381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95941" y="3752850"/>
            <a:ext cx="38100" cy="381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48350" y="643890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38850" y="6438900"/>
            <a:ext cx="114300" cy="1143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29350" y="6438900"/>
            <a:ext cx="114300" cy="1143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285720" y="2028825"/>
            <a:ext cx="1122140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spc="-90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Predicción de Calidad del Vino</a:t>
            </a:r>
            <a:endParaRPr lang="en-US" sz="4500" dirty="0"/>
          </a:p>
        </p:txBody>
      </p:sp>
      <p:sp>
        <p:nvSpPr>
          <p:cNvPr id="26" name="Text 1"/>
          <p:cNvSpPr/>
          <p:nvPr/>
        </p:nvSpPr>
        <p:spPr>
          <a:xfrm>
            <a:off x="10735270" y="2028825"/>
            <a:ext cx="2571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spc="-90" kern="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</a:t>
            </a:r>
            <a:endParaRPr lang="en-US" sz="4500" dirty="0"/>
          </a:p>
        </p:txBody>
      </p:sp>
      <p:sp>
        <p:nvSpPr>
          <p:cNvPr id="27" name="Text 2"/>
          <p:cNvSpPr/>
          <p:nvPr/>
        </p:nvSpPr>
        <p:spPr>
          <a:xfrm>
            <a:off x="245819" y="2876550"/>
            <a:ext cx="1170021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Transformando Datos en Valor para su Negocio</a:t>
            </a:r>
            <a:endParaRPr lang="en-US" sz="2700" dirty="0"/>
          </a:p>
        </p:txBody>
      </p:sp>
      <p:sp>
        <p:nvSpPr>
          <p:cNvPr id="28" name="Text 3"/>
          <p:cNvSpPr/>
          <p:nvPr/>
        </p:nvSpPr>
        <p:spPr>
          <a:xfrm>
            <a:off x="2512903" y="3638550"/>
            <a:ext cx="716589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Una solución de Machine Learning para la industria vitivinícola</a:t>
            </a:r>
            <a:endParaRPr lang="en-US" sz="1500" dirty="0"/>
          </a:p>
        </p:txBody>
      </p:sp>
      <p:sp>
        <p:nvSpPr>
          <p:cNvPr id="29" name="Text 4"/>
          <p:cNvSpPr/>
          <p:nvPr/>
        </p:nvSpPr>
        <p:spPr>
          <a:xfrm>
            <a:off x="1220837" y="4514850"/>
            <a:ext cx="975017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19 de diciembre de 2025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478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0955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7432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3909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10668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447800"/>
            <a:ext cx="5562600" cy="1409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981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2479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25146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3048000"/>
            <a:ext cx="257175" cy="228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3429000"/>
            <a:ext cx="2724150" cy="685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86850" y="3429000"/>
            <a:ext cx="2724150" cy="685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4229100"/>
            <a:ext cx="2724150" cy="685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86850" y="4229100"/>
            <a:ext cx="2724150" cy="685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" y="5105400"/>
            <a:ext cx="11430000" cy="4953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Próximos Pasos y ROI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723900" y="1028700"/>
            <a:ext cx="66751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 de Implementación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529084" y="1524000"/>
            <a:ext cx="101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914400" y="1447800"/>
            <a:ext cx="452363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Piloto Inicial</a:t>
            </a:r>
            <a:endParaRPr lang="en-US" sz="1350" dirty="0"/>
          </a:p>
        </p:txBody>
      </p:sp>
      <p:sp>
        <p:nvSpPr>
          <p:cNvPr id="25" name="Text 4"/>
          <p:cNvSpPr/>
          <p:nvPr/>
        </p:nvSpPr>
        <p:spPr>
          <a:xfrm>
            <a:off x="914400" y="1714500"/>
            <a:ext cx="54283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Implementación con lotes selectos de vinos para validar el modelo.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529084" y="2171700"/>
            <a:ext cx="101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914400" y="2095500"/>
            <a:ext cx="436289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Escalabilidad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914400" y="2362200"/>
            <a:ext cx="52354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Expansión a todos los lotes, integrando con sistemas existentes.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529084" y="2819400"/>
            <a:ext cx="101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914400" y="2743200"/>
            <a:ext cx="38037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Optimización</a:t>
            </a:r>
            <a:endParaRPr lang="en-US" sz="1350" dirty="0"/>
          </a:p>
        </p:txBody>
      </p:sp>
      <p:sp>
        <p:nvSpPr>
          <p:cNvPr id="31" name="Text 10"/>
          <p:cNvSpPr/>
          <p:nvPr/>
        </p:nvSpPr>
        <p:spPr>
          <a:xfrm>
            <a:off x="914400" y="3009900"/>
            <a:ext cx="45644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Perfeccionamiento basado en datos y retroalimentación.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529084" y="3467100"/>
            <a:ext cx="101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914400" y="3390900"/>
            <a:ext cx="460027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Expansión</a:t>
            </a:r>
            <a:endParaRPr lang="en-US" sz="1350" dirty="0"/>
          </a:p>
        </p:txBody>
      </p:sp>
      <p:sp>
        <p:nvSpPr>
          <p:cNvPr id="34" name="Text 13"/>
          <p:cNvSpPr/>
          <p:nvPr/>
        </p:nvSpPr>
        <p:spPr>
          <a:xfrm>
            <a:off x="914400" y="3657600"/>
            <a:ext cx="55203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Adopción por todos los departamentos y expansión a vinos blancos.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6591300" y="1028700"/>
            <a:ext cx="66751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Retorno de la Inversión</a:t>
            </a:r>
            <a:endParaRPr lang="en-US" sz="1800" dirty="0"/>
          </a:p>
        </p:txBody>
      </p:sp>
      <p:sp>
        <p:nvSpPr>
          <p:cNvPr id="36" name="Text 15"/>
          <p:cNvSpPr/>
          <p:nvPr/>
        </p:nvSpPr>
        <p:spPr>
          <a:xfrm>
            <a:off x="6400800" y="1600200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Beneficios Económicos</a:t>
            </a:r>
            <a:endParaRPr lang="en-US" sz="1350" dirty="0"/>
          </a:p>
        </p:txBody>
      </p:sp>
      <p:sp>
        <p:nvSpPr>
          <p:cNvPr id="37" name="Text 16"/>
          <p:cNvSpPr/>
          <p:nvPr/>
        </p:nvSpPr>
        <p:spPr>
          <a:xfrm>
            <a:off x="6629400" y="1943100"/>
            <a:ext cx="4655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Reducir costos operativos asociados con catas manuales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6629400" y="2209800"/>
            <a:ext cx="42078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Optimizar comercialización con clasificación precisa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6629400" y="2476500"/>
            <a:ext cx="33952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Minimizar riesgos de lotes de baja calidad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6619875" y="3009900"/>
            <a:ext cx="556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Métricas de Éxito</a:t>
            </a:r>
            <a:endParaRPr lang="en-US" sz="1800" dirty="0"/>
          </a:p>
        </p:txBody>
      </p:sp>
      <p:sp>
        <p:nvSpPr>
          <p:cNvPr id="41" name="Text 20"/>
          <p:cNvSpPr/>
          <p:nvPr/>
        </p:nvSpPr>
        <p:spPr>
          <a:xfrm>
            <a:off x="6362700" y="3543300"/>
            <a:ext cx="2495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Eficiencia</a:t>
            </a:r>
            <a:endParaRPr lang="en-US" sz="1350" dirty="0"/>
          </a:p>
        </p:txBody>
      </p:sp>
      <p:sp>
        <p:nvSpPr>
          <p:cNvPr id="42" name="Text 21"/>
          <p:cNvSpPr/>
          <p:nvPr/>
        </p:nvSpPr>
        <p:spPr>
          <a:xfrm>
            <a:off x="6362700" y="3810000"/>
            <a:ext cx="29946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Tiempo reducido para evaluaciones</a:t>
            </a:r>
            <a:endParaRPr lang="en-US" sz="1050" dirty="0"/>
          </a:p>
        </p:txBody>
      </p:sp>
      <p:sp>
        <p:nvSpPr>
          <p:cNvPr id="43" name="Text 22"/>
          <p:cNvSpPr/>
          <p:nvPr/>
        </p:nvSpPr>
        <p:spPr>
          <a:xfrm>
            <a:off x="9201150" y="3543300"/>
            <a:ext cx="2495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Consistencia</a:t>
            </a:r>
            <a:endParaRPr lang="en-US" sz="1350" dirty="0"/>
          </a:p>
        </p:txBody>
      </p:sp>
      <p:sp>
        <p:nvSpPr>
          <p:cNvPr id="44" name="Text 23"/>
          <p:cNvSpPr/>
          <p:nvPr/>
        </p:nvSpPr>
        <p:spPr>
          <a:xfrm>
            <a:off x="9201150" y="3810000"/>
            <a:ext cx="29946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Mayor consistencia en calidad</a:t>
            </a:r>
            <a:endParaRPr lang="en-US" sz="1050" dirty="0"/>
          </a:p>
        </p:txBody>
      </p:sp>
      <p:sp>
        <p:nvSpPr>
          <p:cNvPr id="45" name="Text 24"/>
          <p:cNvSpPr/>
          <p:nvPr/>
        </p:nvSpPr>
        <p:spPr>
          <a:xfrm>
            <a:off x="6362700" y="4343400"/>
            <a:ext cx="2495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Precisión</a:t>
            </a:r>
            <a:endParaRPr lang="en-US" sz="1350" dirty="0"/>
          </a:p>
        </p:txBody>
      </p:sp>
      <p:sp>
        <p:nvSpPr>
          <p:cNvPr id="46" name="Text 25"/>
          <p:cNvSpPr/>
          <p:nvPr/>
        </p:nvSpPr>
        <p:spPr>
          <a:xfrm>
            <a:off x="6362700" y="4610100"/>
            <a:ext cx="29946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Aumento en precisión de clasificación</a:t>
            </a:r>
            <a:endParaRPr lang="en-US" sz="1050" dirty="0"/>
          </a:p>
        </p:txBody>
      </p:sp>
      <p:sp>
        <p:nvSpPr>
          <p:cNvPr id="47" name="Text 26"/>
          <p:cNvSpPr/>
          <p:nvPr/>
        </p:nvSpPr>
        <p:spPr>
          <a:xfrm>
            <a:off x="9201150" y="4343400"/>
            <a:ext cx="2495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Satisfacción</a:t>
            </a:r>
            <a:endParaRPr lang="en-US" sz="1350" dirty="0"/>
          </a:p>
        </p:txBody>
      </p:sp>
      <p:sp>
        <p:nvSpPr>
          <p:cNvPr id="48" name="Text 27"/>
          <p:cNvSpPr/>
          <p:nvPr/>
        </p:nvSpPr>
        <p:spPr>
          <a:xfrm>
            <a:off x="9201150" y="4610100"/>
            <a:ext cx="29946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Mejora en satisfacción del cliente</a:t>
            </a:r>
            <a:endParaRPr lang="en-US" sz="1050" dirty="0"/>
          </a:p>
        </p:txBody>
      </p:sp>
      <p:sp>
        <p:nvSpPr>
          <p:cNvPr id="49" name="Text 28"/>
          <p:cNvSpPr/>
          <p:nvPr/>
        </p:nvSpPr>
        <p:spPr>
          <a:xfrm>
            <a:off x="-624840" y="5219700"/>
            <a:ext cx="13441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Transforme su proceso de control de calidad y posicione su bodega a la vanguardia.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219" y="1181100"/>
            <a:ext cx="1102072" cy="685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2619" y="13335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691" y="14478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441" y="1181100"/>
            <a:ext cx="2029569" cy="685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2841" y="1333500"/>
            <a:ext cx="304800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2411" y="1447800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8161" y="1181100"/>
            <a:ext cx="1343471" cy="685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0561" y="13335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2171700"/>
            <a:ext cx="3657600" cy="199072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400300"/>
            <a:ext cx="419100" cy="50482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" y="251460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67200" y="2171700"/>
            <a:ext cx="3657600" cy="199072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95800" y="2400300"/>
            <a:ext cx="371475" cy="504825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10100" y="2514600"/>
            <a:ext cx="142875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53400" y="2171700"/>
            <a:ext cx="3657600" cy="199072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2000" y="2400300"/>
            <a:ext cx="466725" cy="504825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96300" y="2514600"/>
            <a:ext cx="238125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1000" y="4467225"/>
            <a:ext cx="11430000" cy="12192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4824413"/>
            <a:ext cx="419100" cy="5048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900" y="4938713"/>
            <a:ext cx="190500" cy="2667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Desafío de la Calidad del Vino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4029819" y="1390650"/>
            <a:ext cx="4080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Vino</a:t>
            </a:r>
            <a:endParaRPr lang="en-US" sz="1350" dirty="0"/>
          </a:p>
        </p:txBody>
      </p:sp>
      <p:sp>
        <p:nvSpPr>
          <p:cNvPr id="27" name="Text 2"/>
          <p:cNvSpPr/>
          <p:nvPr/>
        </p:nvSpPr>
        <p:spPr>
          <a:xfrm>
            <a:off x="5531941" y="1390650"/>
            <a:ext cx="156680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Catador Humano</a:t>
            </a:r>
            <a:endParaRPr lang="en-US" sz="1350" dirty="0"/>
          </a:p>
        </p:txBody>
      </p:sp>
      <p:sp>
        <p:nvSpPr>
          <p:cNvPr id="28" name="Text 3"/>
          <p:cNvSpPr/>
          <p:nvPr/>
        </p:nvSpPr>
        <p:spPr>
          <a:xfrm>
            <a:off x="8037761" y="1390650"/>
            <a:ext cx="6977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Calidad</a:t>
            </a:r>
            <a:endParaRPr lang="en-US" sz="1350" dirty="0"/>
          </a:p>
        </p:txBody>
      </p:sp>
      <p:sp>
        <p:nvSpPr>
          <p:cNvPr id="29" name="Text 4"/>
          <p:cNvSpPr/>
          <p:nvPr/>
        </p:nvSpPr>
        <p:spPr>
          <a:xfrm>
            <a:off x="1143000" y="2519363"/>
            <a:ext cx="18800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Proceso Costoso</a:t>
            </a: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609600" y="3019425"/>
            <a:ext cx="3200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 catadores expertos son profesionales altamente calificados cuyo tiempo y experiencia conlleva un costo significativo para la bodega.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4981575" y="2519363"/>
            <a:ext cx="6222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Lento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4495800" y="3019425"/>
            <a:ext cx="3200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evaluación manual es un proceso que toma tiempo, retrasando la toma de decisiones y limitando la capacidad de respuesta a la demanda del mercado.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8963025" y="2519363"/>
            <a:ext cx="10288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Subjetivo</a:t>
            </a:r>
            <a:endParaRPr lang="en-US" sz="1500" dirty="0"/>
          </a:p>
        </p:txBody>
      </p:sp>
      <p:sp>
        <p:nvSpPr>
          <p:cNvPr id="34" name="Text 9"/>
          <p:cNvSpPr/>
          <p:nvPr/>
        </p:nvSpPr>
        <p:spPr>
          <a:xfrm>
            <a:off x="8382000" y="3019425"/>
            <a:ext cx="3200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percepción humana introduce variabilidad entre evaluaciones, afectando la consistencia de calidad entre lotes y la toma de decisiones basada en criterios objetivos.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1181100" y="4695825"/>
            <a:ext cx="10401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Impacto en la Negocio</a:t>
            </a:r>
            <a:endParaRPr lang="en-US" sz="1500" dirty="0"/>
          </a:p>
        </p:txBody>
      </p:sp>
      <p:sp>
        <p:nvSpPr>
          <p:cNvPr id="36" name="Text 11"/>
          <p:cNvSpPr/>
          <p:nvPr/>
        </p:nvSpPr>
        <p:spPr>
          <a:xfrm>
            <a:off x="1181100" y="5000625"/>
            <a:ext cx="10401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 subjetividad puede ser un cuello de botella significativo, afectando la eficiencia operativa y la capacidad de escalar la producción manteniendo una calidad consistente.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2728168" cy="723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1568" y="1457325"/>
            <a:ext cx="866626" cy="190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0595" y="1104900"/>
            <a:ext cx="3630811" cy="723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1095" y="129540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3805" y="1457325"/>
            <a:ext cx="866626" cy="190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2832" y="1104900"/>
            <a:ext cx="2728168" cy="723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3332" y="12954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2476500"/>
            <a:ext cx="2771775" cy="419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300" y="260985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7075" y="2476500"/>
            <a:ext cx="2771775" cy="419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1375" y="2609850"/>
            <a:ext cx="13335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53150" y="2476500"/>
            <a:ext cx="2771775" cy="4191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67450" y="2609850"/>
            <a:ext cx="13335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39225" y="2476500"/>
            <a:ext cx="2771775" cy="4191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3525" y="26098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000" y="3009900"/>
            <a:ext cx="2771775" cy="4191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300" y="31432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67075" y="3009900"/>
            <a:ext cx="2771775" cy="4191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81375" y="3143250"/>
            <a:ext cx="1905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53150" y="3009900"/>
            <a:ext cx="2771775" cy="4191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67450" y="3143250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39225" y="3009900"/>
            <a:ext cx="2771775" cy="4191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53525" y="314325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1000" y="3543300"/>
            <a:ext cx="2771775" cy="4191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95300" y="367665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67075" y="3543300"/>
            <a:ext cx="2771775" cy="4191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381375" y="367665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153150" y="3543300"/>
            <a:ext cx="2771775" cy="4191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67450" y="3676650"/>
            <a:ext cx="95250" cy="1524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81000" y="4191000"/>
            <a:ext cx="3657600" cy="1685925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71500" y="4381500"/>
            <a:ext cx="419100" cy="504825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85800" y="4495800"/>
            <a:ext cx="190500" cy="2667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267200" y="4191000"/>
            <a:ext cx="3657600" cy="1685925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457700" y="4381500"/>
            <a:ext cx="371475" cy="504825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572000" y="4495800"/>
            <a:ext cx="142875" cy="2667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153400" y="4191000"/>
            <a:ext cx="3657600" cy="1685925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343900" y="4381500"/>
            <a:ext cx="419100" cy="504825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458200" y="4495800"/>
            <a:ext cx="190500" cy="266700"/>
          </a:xfrm>
          <a:prstGeom prst="rect">
            <a:avLst/>
          </a:prstGeom>
        </p:spPr>
      </p:pic>
      <p:sp>
        <p:nvSpPr>
          <p:cNvPr id="44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Nuestro "Catador Digital"</a:t>
            </a:r>
            <a:endParaRPr lang="en-US" sz="2700" dirty="0"/>
          </a:p>
        </p:txBody>
      </p:sp>
      <p:sp>
        <p:nvSpPr>
          <p:cNvPr id="45" name="Text 1"/>
          <p:cNvSpPr/>
          <p:nvPr/>
        </p:nvSpPr>
        <p:spPr>
          <a:xfrm>
            <a:off x="971550" y="1333500"/>
            <a:ext cx="12430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Entrada: Vino</a:t>
            </a:r>
            <a:endParaRPr lang="en-US" sz="1350" dirty="0"/>
          </a:p>
        </p:txBody>
      </p:sp>
      <p:sp>
        <p:nvSpPr>
          <p:cNvPr id="46" name="Text 2"/>
          <p:cNvSpPr/>
          <p:nvPr/>
        </p:nvSpPr>
        <p:spPr>
          <a:xfrm>
            <a:off x="4871145" y="1333500"/>
            <a:ext cx="312217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Procesamiento: Machine Learning</a:t>
            </a:r>
            <a:endParaRPr lang="en-US" sz="1350" dirty="0"/>
          </a:p>
        </p:txBody>
      </p:sp>
      <p:sp>
        <p:nvSpPr>
          <p:cNvPr id="47" name="Text 3"/>
          <p:cNvSpPr/>
          <p:nvPr/>
        </p:nvSpPr>
        <p:spPr>
          <a:xfrm>
            <a:off x="9673382" y="1333500"/>
            <a:ext cx="22531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Salida: Calidad Predicha</a:t>
            </a:r>
            <a:endParaRPr lang="en-US" sz="1350" dirty="0"/>
          </a:p>
        </p:txBody>
      </p:sp>
      <p:sp>
        <p:nvSpPr>
          <p:cNvPr id="48" name="Text 4"/>
          <p:cNvSpPr/>
          <p:nvPr/>
        </p:nvSpPr>
        <p:spPr>
          <a:xfrm>
            <a:off x="381000" y="2057400"/>
            <a:ext cx="137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Análisis de 11 Propiedades Fisicoquímicas</a:t>
            </a:r>
            <a:endParaRPr lang="en-US" sz="1800" dirty="0"/>
          </a:p>
        </p:txBody>
      </p:sp>
      <p:sp>
        <p:nvSpPr>
          <p:cNvPr id="49" name="Text 5"/>
          <p:cNvSpPr/>
          <p:nvPr/>
        </p:nvSpPr>
        <p:spPr>
          <a:xfrm>
            <a:off x="685800" y="2590800"/>
            <a:ext cx="78259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Acidez Fija</a:t>
            </a:r>
            <a:endParaRPr lang="en-US" sz="1050" dirty="0"/>
          </a:p>
        </p:txBody>
      </p:sp>
      <p:sp>
        <p:nvSpPr>
          <p:cNvPr id="50" name="Text 6"/>
          <p:cNvSpPr/>
          <p:nvPr/>
        </p:nvSpPr>
        <p:spPr>
          <a:xfrm>
            <a:off x="3590925" y="2590800"/>
            <a:ext cx="95190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Acidez Volátil</a:t>
            </a:r>
            <a:endParaRPr lang="en-US" sz="1050" dirty="0"/>
          </a:p>
        </p:txBody>
      </p:sp>
      <p:sp>
        <p:nvSpPr>
          <p:cNvPr id="51" name="Text 7"/>
          <p:cNvSpPr/>
          <p:nvPr/>
        </p:nvSpPr>
        <p:spPr>
          <a:xfrm>
            <a:off x="6477000" y="2590800"/>
            <a:ext cx="90707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Ácido Cítrico</a:t>
            </a:r>
            <a:endParaRPr lang="en-US" sz="1050" dirty="0"/>
          </a:p>
        </p:txBody>
      </p:sp>
      <p:sp>
        <p:nvSpPr>
          <p:cNvPr id="52" name="Text 8"/>
          <p:cNvSpPr/>
          <p:nvPr/>
        </p:nvSpPr>
        <p:spPr>
          <a:xfrm>
            <a:off x="9382125" y="2590800"/>
            <a:ext cx="116514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Azúcar Residual</a:t>
            </a:r>
            <a:endParaRPr lang="en-US" sz="1050" dirty="0"/>
          </a:p>
        </p:txBody>
      </p:sp>
      <p:sp>
        <p:nvSpPr>
          <p:cNvPr id="53" name="Text 9"/>
          <p:cNvSpPr/>
          <p:nvPr/>
        </p:nvSpPr>
        <p:spPr>
          <a:xfrm>
            <a:off x="723900" y="3124200"/>
            <a:ext cx="6047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Cloruros</a:t>
            </a:r>
            <a:endParaRPr lang="en-US" sz="1050" dirty="0"/>
          </a:p>
        </p:txBody>
      </p:sp>
      <p:sp>
        <p:nvSpPr>
          <p:cNvPr id="54" name="Text 10"/>
          <p:cNvSpPr/>
          <p:nvPr/>
        </p:nvSpPr>
        <p:spPr>
          <a:xfrm>
            <a:off x="3648075" y="3124200"/>
            <a:ext cx="165467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Dióxido de Azufre Libre</a:t>
            </a:r>
            <a:endParaRPr lang="en-US" sz="1050" dirty="0"/>
          </a:p>
        </p:txBody>
      </p:sp>
      <p:sp>
        <p:nvSpPr>
          <p:cNvPr id="55" name="Text 11"/>
          <p:cNvSpPr/>
          <p:nvPr/>
        </p:nvSpPr>
        <p:spPr>
          <a:xfrm>
            <a:off x="6534150" y="3124200"/>
            <a:ext cx="16339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Dióxido de Azufre Total</a:t>
            </a:r>
            <a:endParaRPr lang="en-US" sz="1050" dirty="0"/>
          </a:p>
        </p:txBody>
      </p:sp>
      <p:sp>
        <p:nvSpPr>
          <p:cNvPr id="56" name="Text 12"/>
          <p:cNvSpPr/>
          <p:nvPr/>
        </p:nvSpPr>
        <p:spPr>
          <a:xfrm>
            <a:off x="9382125" y="3124200"/>
            <a:ext cx="67615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Densidad</a:t>
            </a:r>
            <a:endParaRPr lang="en-US" sz="1050" dirty="0"/>
          </a:p>
        </p:txBody>
      </p:sp>
      <p:sp>
        <p:nvSpPr>
          <p:cNvPr id="57" name="Text 13"/>
          <p:cNvSpPr/>
          <p:nvPr/>
        </p:nvSpPr>
        <p:spPr>
          <a:xfrm>
            <a:off x="723900" y="3657600"/>
            <a:ext cx="2046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</a:t>
            </a:r>
            <a:endParaRPr lang="en-US" sz="1050" dirty="0"/>
          </a:p>
        </p:txBody>
      </p:sp>
      <p:sp>
        <p:nvSpPr>
          <p:cNvPr id="58" name="Text 14"/>
          <p:cNvSpPr/>
          <p:nvPr/>
        </p:nvSpPr>
        <p:spPr>
          <a:xfrm>
            <a:off x="3609975" y="3657600"/>
            <a:ext cx="5782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Sulfatos</a:t>
            </a:r>
            <a:endParaRPr lang="en-US" sz="1050" dirty="0"/>
          </a:p>
        </p:txBody>
      </p:sp>
      <p:sp>
        <p:nvSpPr>
          <p:cNvPr id="59" name="Text 15"/>
          <p:cNvSpPr/>
          <p:nvPr/>
        </p:nvSpPr>
        <p:spPr>
          <a:xfrm>
            <a:off x="6438900" y="3657600"/>
            <a:ext cx="5248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Alcohol</a:t>
            </a:r>
            <a:endParaRPr lang="en-US" sz="1050" dirty="0"/>
          </a:p>
        </p:txBody>
      </p:sp>
      <p:sp>
        <p:nvSpPr>
          <p:cNvPr id="60" name="Text 16"/>
          <p:cNvSpPr/>
          <p:nvPr/>
        </p:nvSpPr>
        <p:spPr>
          <a:xfrm>
            <a:off x="1104900" y="4500563"/>
            <a:ext cx="9145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Objetivo</a:t>
            </a:r>
            <a:endParaRPr lang="en-US" sz="1500" dirty="0"/>
          </a:p>
        </p:txBody>
      </p:sp>
      <p:sp>
        <p:nvSpPr>
          <p:cNvPr id="61" name="Text 17"/>
          <p:cNvSpPr/>
          <p:nvPr/>
        </p:nvSpPr>
        <p:spPr>
          <a:xfrm>
            <a:off x="571500" y="5000625"/>
            <a:ext cx="3276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Elimina la variabilidad humana y ofrece una evaluación estandarizada basada en datos fisicoquímicos objetivos.</a:t>
            </a:r>
            <a:endParaRPr lang="en-US" sz="1200" dirty="0"/>
          </a:p>
        </p:txBody>
      </p:sp>
      <p:sp>
        <p:nvSpPr>
          <p:cNvPr id="62" name="Text 18"/>
          <p:cNvSpPr/>
          <p:nvPr/>
        </p:nvSpPr>
        <p:spPr>
          <a:xfrm>
            <a:off x="4943475" y="4500563"/>
            <a:ext cx="7747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Rápido</a:t>
            </a:r>
            <a:endParaRPr lang="en-US" sz="1500" dirty="0"/>
          </a:p>
        </p:txBody>
      </p:sp>
      <p:sp>
        <p:nvSpPr>
          <p:cNvPr id="63" name="Text 19"/>
          <p:cNvSpPr/>
          <p:nvPr/>
        </p:nvSpPr>
        <p:spPr>
          <a:xfrm>
            <a:off x="4457700" y="5000625"/>
            <a:ext cx="3276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Las evaluaciones de calidad se realizan de forma casi instantánea, permitiendo una respuesta más rápida a cualquier desviación.</a:t>
            </a:r>
            <a:endParaRPr lang="en-US" sz="1200" dirty="0"/>
          </a:p>
        </p:txBody>
      </p:sp>
      <p:sp>
        <p:nvSpPr>
          <p:cNvPr id="64" name="Text 20"/>
          <p:cNvSpPr/>
          <p:nvPr/>
        </p:nvSpPr>
        <p:spPr>
          <a:xfrm>
            <a:off x="8877300" y="4500563"/>
            <a:ext cx="13083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Consistente</a:t>
            </a:r>
            <a:endParaRPr lang="en-US" sz="1500" dirty="0"/>
          </a:p>
        </p:txBody>
      </p:sp>
      <p:sp>
        <p:nvSpPr>
          <p:cNvPr id="65" name="Text 21"/>
          <p:cNvSpPr/>
          <p:nvPr/>
        </p:nvSpPr>
        <p:spPr>
          <a:xfrm>
            <a:off x="8343900" y="5000625"/>
            <a:ext cx="3276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Proporciona una evaluación uniforme y replicable en cada etapa de la producción, asegurando calidad estable.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752600"/>
            <a:ext cx="3606701" cy="3429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350" y="19812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0038" y="2171700"/>
            <a:ext cx="428625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3909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9624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533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501" y="1752600"/>
            <a:ext cx="3606850" cy="3429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4851" y="1981200"/>
            <a:ext cx="762000" cy="762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4401" y="2171700"/>
            <a:ext cx="342900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101" y="33909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1101" y="39624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1101" y="45339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4150" y="1752600"/>
            <a:ext cx="3606701" cy="3429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26501" y="1981200"/>
            <a:ext cx="762000" cy="762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36051" y="2171700"/>
            <a:ext cx="342900" cy="381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32750" y="33909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32750" y="39624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32750" y="45339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5486400"/>
            <a:ext cx="11430000" cy="12192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600" y="5843588"/>
            <a:ext cx="371475" cy="504825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3900" y="5957888"/>
            <a:ext cx="142875" cy="2667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Valor para su Negocio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-762000" y="1181100"/>
            <a:ext cx="1371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Transformamos la evaluación de calidad del vino en una ciencia objetiva y eficiente, generando valor tangible para su empresa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294650" y="2895600"/>
            <a:ext cx="37794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Optimización de Procesos</a:t>
            </a:r>
            <a:endParaRPr lang="en-US" sz="1800" dirty="0"/>
          </a:p>
        </p:txBody>
      </p:sp>
      <p:sp>
        <p:nvSpPr>
          <p:cNvPr id="29" name="Text 3"/>
          <p:cNvSpPr/>
          <p:nvPr/>
        </p:nvSpPr>
        <p:spPr>
          <a:xfrm>
            <a:off x="838200" y="33528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Acelerar el control de calidad en la línea de producción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838200" y="39243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Permitir ajustes tempranos en el proceso de vinificación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838200" y="44958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Reducir la dependencia de catadores expertos para evaluaciones rutinarias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4206136" y="2895600"/>
            <a:ext cx="3779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Reducción de Costos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4749701" y="3352800"/>
            <a:ext cx="292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Automatizar y estandarizar la evaluación de calidad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4749701" y="3924300"/>
            <a:ext cx="292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Reducir los costos operativos asociados con catas manuales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4749701" y="4495800"/>
            <a:ext cx="34968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Minimizar el riesgo de lotes de baja calidad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8117800" y="2895600"/>
            <a:ext cx="37794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Aumento de Ingresos</a:t>
            </a:r>
            <a:endParaRPr lang="en-US" sz="1800" dirty="0"/>
          </a:p>
        </p:txBody>
      </p:sp>
      <p:sp>
        <p:nvSpPr>
          <p:cNvPr id="37" name="Text 11"/>
          <p:cNvSpPr/>
          <p:nvPr/>
        </p:nvSpPr>
        <p:spPr>
          <a:xfrm>
            <a:off x="8661350" y="33528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Clasificación y fijación de precios de vinos más precisa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8661350" y="39243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Optimización de la comercialización de productos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661350" y="44958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Protección de la reputación marca y evitación de pérdidas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1133475" y="5715000"/>
            <a:ext cx="1044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Valor Estratégico</a:t>
            </a:r>
            <a:endParaRPr lang="en-US" sz="1500" dirty="0"/>
          </a:p>
        </p:txBody>
      </p:sp>
      <p:sp>
        <p:nvSpPr>
          <p:cNvPr id="41" name="Text 15"/>
          <p:cNvSpPr/>
          <p:nvPr/>
        </p:nvSpPr>
        <p:spPr>
          <a:xfrm>
            <a:off x="1133475" y="6019800"/>
            <a:ext cx="104489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Este modelo de Machine Learning no es solo una herramienta tecnológica; es un activo estratégico que transforma la forma en que gestionamos la calidad del vino, optimizando procesos, reduciendo costos y aumentando ingresos.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866900"/>
            <a:ext cx="3606701" cy="384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350" y="20955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900" y="2286000"/>
            <a:ext cx="3429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800600"/>
            <a:ext cx="3149501" cy="685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49339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501" y="1866900"/>
            <a:ext cx="3606850" cy="3848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4851" y="2095500"/>
            <a:ext cx="762000" cy="762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4401" y="22860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101" y="4495800"/>
            <a:ext cx="3149650" cy="685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5401" y="46291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4150" y="1866900"/>
            <a:ext cx="3606701" cy="3848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26501" y="2095500"/>
            <a:ext cx="762000" cy="762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36051" y="2286000"/>
            <a:ext cx="3429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32750" y="4800600"/>
            <a:ext cx="3149501" cy="685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47050" y="4933950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Aplicaciones Prácticas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381000" y="1104900"/>
            <a:ext cx="11430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Nuestra solución de Machine Learning se integra en los procesos diarios de producción, ofreciendo aplicaciones prácticas que generan valor inmediato: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609600" y="3009900"/>
            <a:ext cx="314950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Clasificación Temprana de Lotes</a:t>
            </a:r>
            <a:endParaRPr lang="en-US" sz="1800" dirty="0"/>
          </a:p>
        </p:txBody>
      </p:sp>
      <p:sp>
        <p:nvSpPr>
          <p:cNvPr id="23" name="Text 3"/>
          <p:cNvSpPr/>
          <p:nvPr/>
        </p:nvSpPr>
        <p:spPr>
          <a:xfrm>
            <a:off x="609600" y="3733800"/>
            <a:ext cx="314950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modelo predice la calidad del vino en etapas tempranas de producción, permitiendo una evaluación casi instantánea comparada con métodos tradicionales.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952500" y="49149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Identificación temprana de lotes que necesitan ajustes adicionales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4206136" y="3009900"/>
            <a:ext cx="3779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Optimización de Precios</a:t>
            </a:r>
            <a:endParaRPr lang="en-US" sz="1800" dirty="0"/>
          </a:p>
        </p:txBody>
      </p:sp>
      <p:sp>
        <p:nvSpPr>
          <p:cNvPr id="26" name="Text 6"/>
          <p:cNvSpPr/>
          <p:nvPr/>
        </p:nvSpPr>
        <p:spPr>
          <a:xfrm>
            <a:off x="4521101" y="3429000"/>
            <a:ext cx="31496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 una evaluación objetiva y rápida de la calidad, el modelo ayuda a fijar precios más precisos y competitivos basados en la calidad real del producto.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4864001" y="4610100"/>
            <a:ext cx="292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Mayor ingresos al optimizar la comercialización del producto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8432750" y="3009900"/>
            <a:ext cx="314950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Asignación Eficiente de Recursos</a:t>
            </a:r>
            <a:endParaRPr lang="en-US" sz="1800" dirty="0"/>
          </a:p>
        </p:txBody>
      </p:sp>
      <p:sp>
        <p:nvSpPr>
          <p:cNvPr id="29" name="Text 9"/>
          <p:cNvSpPr/>
          <p:nvPr/>
        </p:nvSpPr>
        <p:spPr>
          <a:xfrm>
            <a:off x="8432750" y="3733800"/>
            <a:ext cx="314950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modelo permite asignar recursos humanos y materiales según la calidad predicha, optimizando el uso de recursos y mejorando la eficiencia operativa.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8775650" y="4914900"/>
            <a:ext cx="2920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Mejor distribución de recursos para maximizar la calidad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28700"/>
            <a:ext cx="5562600" cy="2324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81200"/>
            <a:ext cx="1110407" cy="1143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505200"/>
            <a:ext cx="5562600" cy="2743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114800"/>
            <a:ext cx="4762500" cy="1905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028700"/>
            <a:ext cx="5562600" cy="2324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676400"/>
            <a:ext cx="3048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17716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476500"/>
            <a:ext cx="3048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25717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3505200"/>
            <a:ext cx="5562600" cy="260032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3733800"/>
            <a:ext cx="371475" cy="50482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1300" y="3848100"/>
            <a:ext cx="142875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439102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492442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5457825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Resultados que Importan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609600" y="1257300"/>
            <a:ext cx="61264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Precisión del Modelo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609600" y="1638300"/>
            <a:ext cx="6126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Nuestro modelo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Random Forest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alcanza una precisión del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859780" y="2324100"/>
            <a:ext cx="73205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24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68%</a:t>
            </a:r>
            <a:endParaRPr lang="en-US" sz="2400" dirty="0"/>
          </a:p>
        </p:txBody>
      </p:sp>
      <p:sp>
        <p:nvSpPr>
          <p:cNvPr id="24" name="Text 4"/>
          <p:cNvSpPr/>
          <p:nvPr/>
        </p:nvSpPr>
        <p:spPr>
          <a:xfrm>
            <a:off x="1948607" y="2228850"/>
            <a:ext cx="37663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¡Excelente!</a:t>
            </a:r>
            <a:endParaRPr lang="en-US" sz="1350" dirty="0"/>
          </a:p>
        </p:txBody>
      </p:sp>
      <p:sp>
        <p:nvSpPr>
          <p:cNvPr id="25" name="Text 5"/>
          <p:cNvSpPr/>
          <p:nvPr/>
        </p:nvSpPr>
        <p:spPr>
          <a:xfrm>
            <a:off x="1948607" y="2495550"/>
            <a:ext cx="376639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cada 100 vinos evaluados, 68 son clasificados correctamente.</a:t>
            </a:r>
            <a:endParaRPr lang="en-US" sz="1050" dirty="0"/>
          </a:p>
        </p:txBody>
      </p:sp>
      <p:sp>
        <p:nvSpPr>
          <p:cNvPr id="26" name="Text 6"/>
          <p:cNvSpPr/>
          <p:nvPr/>
        </p:nvSpPr>
        <p:spPr>
          <a:xfrm>
            <a:off x="609600" y="37338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 de Modelos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6477000" y="1257300"/>
            <a:ext cx="6126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Rendimiento por Categorías</a:t>
            </a:r>
            <a:endParaRPr lang="en-US" sz="1500" dirty="0"/>
          </a:p>
        </p:txBody>
      </p:sp>
      <p:sp>
        <p:nvSpPr>
          <p:cNvPr id="28" name="Text 8"/>
          <p:cNvSpPr/>
          <p:nvPr/>
        </p:nvSpPr>
        <p:spPr>
          <a:xfrm>
            <a:off x="6896100" y="1638300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Categorías Comunes (5-6)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896100" y="1866900"/>
            <a:ext cx="4686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Nuestro modelo es muy efectivo prediciendo las calificaciones más comunes, que representan la mayor parte de nuestra producción.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6896100" y="2438400"/>
            <a:ext cx="5623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Categorías Raras (3-4 y 7-8)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6896100" y="2667000"/>
            <a:ext cx="4686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Aún presenta desafíos para distinguir matices sutiles entre calidades cercanas y en las clases minoritarias.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7000875" y="3852863"/>
            <a:ext cx="18675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Insights Valiosos</a:t>
            </a:r>
            <a:endParaRPr lang="en-US" sz="1500" dirty="0"/>
          </a:p>
        </p:txBody>
      </p:sp>
      <p:sp>
        <p:nvSpPr>
          <p:cNvPr id="33" name="Text 13"/>
          <p:cNvSpPr/>
          <p:nvPr/>
        </p:nvSpPr>
        <p:spPr>
          <a:xfrm>
            <a:off x="6705600" y="4352925"/>
            <a:ext cx="487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 niveles de azúcar residual y cloruros no parecen ser factores determinantes para la calidad del vino.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6705600" y="4886325"/>
            <a:ext cx="487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acidez volátil y los sulfatos sí influyen significativamente, como en conocimientos enológicos establecidos.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6705600" y="5419725"/>
            <a:ext cx="487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 validación confirma la lógica de nuestro modelo y su alineación con la experiencia humana.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24000"/>
            <a:ext cx="3657600" cy="21240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714500"/>
            <a:ext cx="457200" cy="54292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8288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371725"/>
            <a:ext cx="3276600" cy="952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1524000"/>
            <a:ext cx="3657600" cy="21240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7700" y="1714500"/>
            <a:ext cx="428625" cy="54292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828800"/>
            <a:ext cx="200025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7700" y="2371725"/>
            <a:ext cx="2457450" cy="952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1524000"/>
            <a:ext cx="3657600" cy="21240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43900" y="1714500"/>
            <a:ext cx="457200" cy="54292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58200" y="18288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43900" y="2371725"/>
            <a:ext cx="2184350" cy="952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9750" y="3876675"/>
            <a:ext cx="8572500" cy="914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4943475"/>
            <a:ext cx="11430000" cy="1143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0" y="5262563"/>
            <a:ext cx="371475" cy="50482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5800" y="5376863"/>
            <a:ext cx="142875" cy="2667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 Secretos del Buen Vino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381000" y="1104900"/>
            <a:ext cx="1371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Nuestro modelo de Machine Learning ha identificado tres factores críticos que determinan la calidad del vino tinto:</a:t>
            </a:r>
            <a:endParaRPr lang="en-US" sz="1350" dirty="0"/>
          </a:p>
        </p:txBody>
      </p:sp>
      <p:sp>
        <p:nvSpPr>
          <p:cNvPr id="23" name="Text 2"/>
          <p:cNvSpPr/>
          <p:nvPr/>
        </p:nvSpPr>
        <p:spPr>
          <a:xfrm>
            <a:off x="1143000" y="1833563"/>
            <a:ext cx="10058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Alcohol</a:t>
            </a:r>
            <a:endParaRPr lang="en-US" sz="1800" dirty="0"/>
          </a:p>
        </p:txBody>
      </p:sp>
      <p:sp>
        <p:nvSpPr>
          <p:cNvPr id="24" name="Text 3"/>
          <p:cNvSpPr/>
          <p:nvPr/>
        </p:nvSpPr>
        <p:spPr>
          <a:xfrm>
            <a:off x="571500" y="2505075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Más importante</a:t>
            </a:r>
            <a:endParaRPr lang="en-US" sz="1050" dirty="0"/>
          </a:p>
        </p:txBody>
      </p:sp>
      <p:sp>
        <p:nvSpPr>
          <p:cNvPr id="25" name="Text 4"/>
          <p:cNvSpPr/>
          <p:nvPr/>
        </p:nvSpPr>
        <p:spPr>
          <a:xfrm>
            <a:off x="571500" y="2771775"/>
            <a:ext cx="3276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Consistentemente la característica más importante. Contribuye al cuerpo, textura y sabor general del vino.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5000625" y="1833563"/>
            <a:ext cx="108227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Sulfatos</a:t>
            </a:r>
            <a:endParaRPr lang="en-US" sz="1800" dirty="0"/>
          </a:p>
        </p:txBody>
      </p:sp>
      <p:sp>
        <p:nvSpPr>
          <p:cNvPr id="27" name="Text 6"/>
          <p:cNvSpPr/>
          <p:nvPr/>
        </p:nvSpPr>
        <p:spPr>
          <a:xfrm>
            <a:off x="4457700" y="2505075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Importante</a:t>
            </a:r>
            <a:endParaRPr lang="en-US" sz="1050" dirty="0"/>
          </a:p>
        </p:txBody>
      </p:sp>
      <p:sp>
        <p:nvSpPr>
          <p:cNvPr id="28" name="Text 7"/>
          <p:cNvSpPr/>
          <p:nvPr/>
        </p:nvSpPr>
        <p:spPr>
          <a:xfrm>
            <a:off x="4457700" y="2771775"/>
            <a:ext cx="3276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Niveles adecuados de sulfatos están correlacionados con mayor estabilidad y mejor percepción del sabor.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8915400" y="1833563"/>
            <a:ext cx="17632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Acidez Volátil</a:t>
            </a:r>
            <a:endParaRPr lang="en-US" sz="1800" dirty="0"/>
          </a:p>
        </p:txBody>
      </p:sp>
      <p:sp>
        <p:nvSpPr>
          <p:cNvPr id="30" name="Text 9"/>
          <p:cNvSpPr/>
          <p:nvPr/>
        </p:nvSpPr>
        <p:spPr>
          <a:xfrm>
            <a:off x="7688580" y="2505075"/>
            <a:ext cx="39319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Moderadamente importante</a:t>
            </a:r>
            <a:endParaRPr lang="en-US" sz="1050" dirty="0"/>
          </a:p>
        </p:txBody>
      </p:sp>
      <p:sp>
        <p:nvSpPr>
          <p:cNvPr id="31" name="Text 10"/>
          <p:cNvSpPr/>
          <p:nvPr/>
        </p:nvSpPr>
        <p:spPr>
          <a:xfrm>
            <a:off x="8343900" y="2771775"/>
            <a:ext cx="3276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Acidez volátil elevada puede indicar defectos, convirtiéndose en factor crítico que impacta negativamente en la calidad.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1095375" y="5133975"/>
            <a:ext cx="10525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Conocimiento Validado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1095375" y="5438775"/>
            <a:ext cx="10525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Estas variables coinciden con el conocimiento enológico establecido, validando la lógica de nuestro modelo y confirmando que la ciencia de datos puede revelar patrones como la experiencia humana del enólogo.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28700"/>
            <a:ext cx="6629400" cy="415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38250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638300"/>
            <a:ext cx="3067050" cy="571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019300"/>
            <a:ext cx="1844873" cy="76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2850" y="1638300"/>
            <a:ext cx="3067050" cy="571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7150" y="2019300"/>
            <a:ext cx="1135261" cy="76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2324100"/>
            <a:ext cx="3067050" cy="571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2705100"/>
            <a:ext cx="1986855" cy="76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2850" y="2324100"/>
            <a:ext cx="3067050" cy="571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7150" y="2705100"/>
            <a:ext cx="2412653" cy="76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5186" y="3048000"/>
            <a:ext cx="2041029" cy="381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79986" y="31623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3581400"/>
            <a:ext cx="6248400" cy="7429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800" y="4114800"/>
            <a:ext cx="6019800" cy="952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800" y="4114800"/>
            <a:ext cx="4213771" cy="952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39000" y="1028700"/>
            <a:ext cx="4572000" cy="9525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53300" y="1143000"/>
            <a:ext cx="237232" cy="3810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39000" y="2095500"/>
            <a:ext cx="4572000" cy="9525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3300" y="2209800"/>
            <a:ext cx="237232" cy="3810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9000" y="3162300"/>
            <a:ext cx="4572000" cy="9525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53300" y="3276600"/>
            <a:ext cx="237232" cy="3810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9000" y="4229100"/>
            <a:ext cx="4572000" cy="9525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53300" y="4343400"/>
            <a:ext cx="237232" cy="3810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Demostración: El Catador Digital en Acción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933450" y="1219200"/>
            <a:ext cx="74980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Interfaz del Catador Digital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685800" y="1752600"/>
            <a:ext cx="8943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Acidez Fija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3353693" y="1771650"/>
            <a:ext cx="2046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</a:t>
            </a:r>
            <a:endParaRPr lang="en-US" sz="1050" dirty="0"/>
          </a:p>
        </p:txBody>
      </p:sp>
      <p:sp>
        <p:nvSpPr>
          <p:cNvPr id="32" name="Text 4"/>
          <p:cNvSpPr/>
          <p:nvPr/>
        </p:nvSpPr>
        <p:spPr>
          <a:xfrm>
            <a:off x="3867150" y="1752600"/>
            <a:ext cx="10878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Acidez Volátil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6520160" y="1771650"/>
            <a:ext cx="22252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g/L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685800" y="2438400"/>
            <a:ext cx="66079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Sulfatos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3227784" y="2457450"/>
            <a:ext cx="35575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mg/L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3867150" y="2438400"/>
            <a:ext cx="5998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Alcohol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6586984" y="2457450"/>
            <a:ext cx="14233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%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3088303" y="3124200"/>
            <a:ext cx="14433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Predecir Calidad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685800" y="3752850"/>
            <a:ext cx="944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Resultado: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5915471" y="3695700"/>
            <a:ext cx="1907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596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2250" dirty="0"/>
          </a:p>
        </p:txBody>
      </p:sp>
      <p:sp>
        <p:nvSpPr>
          <p:cNvPr id="41" name="Text 13"/>
          <p:cNvSpPr/>
          <p:nvPr/>
        </p:nvSpPr>
        <p:spPr>
          <a:xfrm>
            <a:off x="6112520" y="3752850"/>
            <a:ext cx="7116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sobre 10</a:t>
            </a:r>
            <a:endParaRPr lang="en-US" sz="1200" dirty="0"/>
          </a:p>
        </p:txBody>
      </p:sp>
      <p:sp>
        <p:nvSpPr>
          <p:cNvPr id="42" name="Text 14"/>
          <p:cNvSpPr/>
          <p:nvPr/>
        </p:nvSpPr>
        <p:spPr>
          <a:xfrm>
            <a:off x="7429500" y="1247775"/>
            <a:ext cx="101798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7704832" y="1143000"/>
            <a:ext cx="39918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Recibir análisis</a:t>
            </a:r>
            <a:endParaRPr lang="en-US" sz="1350" dirty="0"/>
          </a:p>
        </p:txBody>
      </p:sp>
      <p:sp>
        <p:nvSpPr>
          <p:cNvPr id="44" name="Text 16"/>
          <p:cNvSpPr/>
          <p:nvPr/>
        </p:nvSpPr>
        <p:spPr>
          <a:xfrm>
            <a:off x="7704832" y="1409700"/>
            <a:ext cx="399186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enólogo recibe los resultados fisicoquímicos del laboratorio.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7429500" y="2314575"/>
            <a:ext cx="101798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A580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200" dirty="0"/>
          </a:p>
        </p:txBody>
      </p:sp>
      <p:sp>
        <p:nvSpPr>
          <p:cNvPr id="46" name="Text 18"/>
          <p:cNvSpPr/>
          <p:nvPr/>
        </p:nvSpPr>
        <p:spPr>
          <a:xfrm>
            <a:off x="7704832" y="2209800"/>
            <a:ext cx="39918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Ingresar datos</a:t>
            </a:r>
            <a:endParaRPr lang="en-US" sz="1350" dirty="0"/>
          </a:p>
        </p:txBody>
      </p:sp>
      <p:sp>
        <p:nvSpPr>
          <p:cNvPr id="47" name="Text 19"/>
          <p:cNvSpPr/>
          <p:nvPr/>
        </p:nvSpPr>
        <p:spPr>
          <a:xfrm>
            <a:off x="7704832" y="2476500"/>
            <a:ext cx="399186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Introduce los 11 valores químicos en los campos correspondientes.</a:t>
            </a:r>
            <a:endParaRPr lang="en-US" sz="1200" dirty="0"/>
          </a:p>
        </p:txBody>
      </p:sp>
      <p:sp>
        <p:nvSpPr>
          <p:cNvPr id="48" name="Text 20"/>
          <p:cNvSpPr/>
          <p:nvPr/>
        </p:nvSpPr>
        <p:spPr>
          <a:xfrm>
            <a:off x="7429500" y="3381375"/>
            <a:ext cx="101798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9333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200" dirty="0"/>
          </a:p>
        </p:txBody>
      </p:sp>
      <p:sp>
        <p:nvSpPr>
          <p:cNvPr id="49" name="Text 21"/>
          <p:cNvSpPr/>
          <p:nvPr/>
        </p:nvSpPr>
        <p:spPr>
          <a:xfrm>
            <a:off x="7704832" y="3276600"/>
            <a:ext cx="39918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Predecir calidad</a:t>
            </a:r>
            <a:endParaRPr lang="en-US" sz="1350" dirty="0"/>
          </a:p>
        </p:txBody>
      </p:sp>
      <p:sp>
        <p:nvSpPr>
          <p:cNvPr id="50" name="Text 22"/>
          <p:cNvSpPr/>
          <p:nvPr/>
        </p:nvSpPr>
        <p:spPr>
          <a:xfrm>
            <a:off x="7704832" y="3543300"/>
            <a:ext cx="399186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Haz clic en "Predecir Calidad" y obtén resultados instantáneos.</a:t>
            </a:r>
            <a:endParaRPr lang="en-US" sz="1200" dirty="0"/>
          </a:p>
        </p:txBody>
      </p:sp>
      <p:sp>
        <p:nvSpPr>
          <p:cNvPr id="51" name="Text 23"/>
          <p:cNvSpPr/>
          <p:nvPr/>
        </p:nvSpPr>
        <p:spPr>
          <a:xfrm>
            <a:off x="7429500" y="4448175"/>
            <a:ext cx="101798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200" dirty="0"/>
          </a:p>
        </p:txBody>
      </p:sp>
      <p:sp>
        <p:nvSpPr>
          <p:cNvPr id="52" name="Text 24"/>
          <p:cNvSpPr/>
          <p:nvPr/>
        </p:nvSpPr>
        <p:spPr>
          <a:xfrm>
            <a:off x="7704832" y="4343400"/>
            <a:ext cx="39918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Tomar decisiones</a:t>
            </a:r>
            <a:endParaRPr lang="en-US" sz="1350" dirty="0"/>
          </a:p>
        </p:txBody>
      </p:sp>
      <p:sp>
        <p:nvSpPr>
          <p:cNvPr id="53" name="Text 25"/>
          <p:cNvSpPr/>
          <p:nvPr/>
        </p:nvSpPr>
        <p:spPr>
          <a:xfrm>
            <a:off x="7704832" y="4610100"/>
            <a:ext cx="399186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Basado en la predicción, decide si el vino está listo para la siguiente fase.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567" y="1181100"/>
            <a:ext cx="1810345" cy="647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967" y="1333500"/>
            <a:ext cx="2476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313" y="1366838"/>
            <a:ext cx="171450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1163" y="1181100"/>
            <a:ext cx="1657648" cy="647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3563" y="1333500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210" y="1366838"/>
            <a:ext cx="171450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5060" y="1181100"/>
            <a:ext cx="1362373" cy="647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7460" y="13335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2133600"/>
            <a:ext cx="5600700" cy="2247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400300"/>
            <a:ext cx="190500" cy="190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28194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33909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37338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2133600"/>
            <a:ext cx="5600700" cy="22479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2400300"/>
            <a:ext cx="238125" cy="1905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38900" y="28194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31623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38900" y="37338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4686300"/>
            <a:ext cx="11430000" cy="16478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600" y="4953000"/>
            <a:ext cx="238125" cy="1905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95463" y="5295900"/>
            <a:ext cx="371475" cy="504825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09762" y="5410200"/>
            <a:ext cx="142875" cy="2667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14850" y="5295900"/>
            <a:ext cx="419100" cy="504825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29150" y="541020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58050" y="5295900"/>
            <a:ext cx="419100" cy="504825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72350" y="541020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001250" y="5295900"/>
            <a:ext cx="419100" cy="504825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115550" y="5410200"/>
            <a:ext cx="190500" cy="2667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Integración en su Proceso Actual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3718917" y="1371600"/>
            <a:ext cx="13723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Procesamiento</a:t>
            </a:r>
            <a:endParaRPr lang="en-US" sz="1350" dirty="0"/>
          </a:p>
        </p:txBody>
      </p:sp>
      <p:sp>
        <p:nvSpPr>
          <p:cNvPr id="35" name="Text 2"/>
          <p:cNvSpPr/>
          <p:nvPr/>
        </p:nvSpPr>
        <p:spPr>
          <a:xfrm>
            <a:off x="6119813" y="1371600"/>
            <a:ext cx="10519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Análisis ML</a:t>
            </a:r>
            <a:endParaRPr lang="en-US" sz="1350" dirty="0"/>
          </a:p>
        </p:txBody>
      </p:sp>
      <p:sp>
        <p:nvSpPr>
          <p:cNvPr id="36" name="Text 3"/>
          <p:cNvSpPr/>
          <p:nvPr/>
        </p:nvSpPr>
        <p:spPr>
          <a:xfrm>
            <a:off x="8177510" y="1371600"/>
            <a:ext cx="78902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Decisión</a:t>
            </a:r>
            <a:endParaRPr lang="en-US" sz="1350" dirty="0"/>
          </a:p>
        </p:txBody>
      </p:sp>
      <p:sp>
        <p:nvSpPr>
          <p:cNvPr id="37" name="Text 4"/>
          <p:cNvSpPr/>
          <p:nvPr/>
        </p:nvSpPr>
        <p:spPr>
          <a:xfrm>
            <a:off x="914400" y="2362200"/>
            <a:ext cx="514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Complemento Perfecto</a:t>
            </a:r>
            <a:endParaRPr lang="en-US" sz="1500" dirty="0"/>
          </a:p>
        </p:txBody>
      </p:sp>
      <p:sp>
        <p:nvSpPr>
          <p:cNvPr id="38" name="Text 5"/>
          <p:cNvSpPr/>
          <p:nvPr/>
        </p:nvSpPr>
        <p:spPr>
          <a:xfrm>
            <a:off x="838200" y="278130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solución se integra directamente en su proceso actual sin requerir cambios significativos.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838200" y="3352800"/>
            <a:ext cx="52358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Funciona alongside su experiencia humana, no reemplazándola.</a:t>
            </a:r>
            <a:endParaRPr lang="en-US" sz="1200" dirty="0"/>
          </a:p>
        </p:txBody>
      </p:sp>
      <p:sp>
        <p:nvSpPr>
          <p:cNvPr id="40" name="Text 7"/>
          <p:cNvSpPr/>
          <p:nvPr/>
        </p:nvSpPr>
        <p:spPr>
          <a:xfrm>
            <a:off x="838200" y="3695700"/>
            <a:ext cx="57441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Permite una evaluación estandarizada y objetiva de la calidad del vino.</a:t>
            </a:r>
            <a:endParaRPr lang="en-US" sz="1200" dirty="0"/>
          </a:p>
        </p:txBody>
      </p:sp>
      <p:sp>
        <p:nvSpPr>
          <p:cNvPr id="41" name="Text 8"/>
          <p:cNvSpPr/>
          <p:nvPr/>
        </p:nvSpPr>
        <p:spPr>
          <a:xfrm>
            <a:off x="6791325" y="2362200"/>
            <a:ext cx="514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Mayor Eficiencia</a:t>
            </a:r>
            <a:endParaRPr lang="en-US" sz="1500" dirty="0"/>
          </a:p>
        </p:txBody>
      </p:sp>
      <p:sp>
        <p:nvSpPr>
          <p:cNvPr id="42" name="Text 9"/>
          <p:cNvSpPr/>
          <p:nvPr/>
        </p:nvSpPr>
        <p:spPr>
          <a:xfrm>
            <a:off x="6667500" y="2781300"/>
            <a:ext cx="5683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 enólogos pueden concentrarse en tareas de mayor valor añadido.</a:t>
            </a:r>
            <a:endParaRPr lang="en-US" sz="1200" dirty="0"/>
          </a:p>
        </p:txBody>
      </p:sp>
      <p:sp>
        <p:nvSpPr>
          <p:cNvPr id="43" name="Text 10"/>
          <p:cNvSpPr/>
          <p:nvPr/>
        </p:nvSpPr>
        <p:spPr>
          <a:xfrm>
            <a:off x="6667500" y="312420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Reducir la dependencia de catadores expertos para evaluaciones rutinarias.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6667500" y="369570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Mejorar la consistencia de calidad entre lotes mediante estándares objetivos.</a:t>
            </a:r>
            <a:endParaRPr lang="en-US" sz="1200" dirty="0"/>
          </a:p>
        </p:txBody>
      </p:sp>
      <p:sp>
        <p:nvSpPr>
          <p:cNvPr id="45" name="Text 12"/>
          <p:cNvSpPr/>
          <p:nvPr/>
        </p:nvSpPr>
        <p:spPr>
          <a:xfrm>
            <a:off x="962025" y="4914900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Proceso de Implementación</a:t>
            </a:r>
            <a:endParaRPr lang="en-US" sz="1500" dirty="0"/>
          </a:p>
        </p:txBody>
      </p:sp>
      <p:sp>
        <p:nvSpPr>
          <p:cNvPr id="46" name="Text 13"/>
          <p:cNvSpPr/>
          <p:nvPr/>
        </p:nvSpPr>
        <p:spPr>
          <a:xfrm>
            <a:off x="522446" y="5876925"/>
            <a:ext cx="29175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Integración con sistema existente</a:t>
            </a:r>
            <a:endParaRPr lang="en-US" sz="1200" dirty="0"/>
          </a:p>
        </p:txBody>
      </p:sp>
      <p:sp>
        <p:nvSpPr>
          <p:cNvPr id="47" name="Text 14"/>
          <p:cNvSpPr/>
          <p:nvPr/>
        </p:nvSpPr>
        <p:spPr>
          <a:xfrm>
            <a:off x="3646602" y="5876925"/>
            <a:ext cx="21554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Capacitación del equipo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6639104" y="5876925"/>
            <a:ext cx="16569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Pruebas y ajustes</a:t>
            </a:r>
            <a:endParaRPr lang="en-US" sz="1200" dirty="0"/>
          </a:p>
        </p:txBody>
      </p:sp>
      <p:sp>
        <p:nvSpPr>
          <p:cNvPr id="49" name="Text 16"/>
          <p:cNvSpPr/>
          <p:nvPr/>
        </p:nvSpPr>
        <p:spPr>
          <a:xfrm>
            <a:off x="9097640" y="5876925"/>
            <a:ext cx="222617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Monitoreo y optimización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2025-12-18T21:09:26Z</dcterms:created>
  <dcterms:modified xsi:type="dcterms:W3CDTF">2025-12-18T21:09:26Z</dcterms:modified>
</cp:coreProperties>
</file>